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sldIdLst>
    <p:sldId id="345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99"/>
    <a:srgbClr val="FFFFCC"/>
    <a:srgbClr val="FF9900"/>
    <a:srgbClr val="FFCCCC"/>
    <a:srgbClr val="CCFFCC"/>
    <a:srgbClr val="B9D52B"/>
    <a:srgbClr val="CCECFF"/>
    <a:srgbClr val="CC00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2" autoAdjust="0"/>
    <p:restoredTop sz="94424" autoAdjust="0"/>
  </p:normalViewPr>
  <p:slideViewPr>
    <p:cSldViewPr snapToGrid="0">
      <p:cViewPr varScale="1">
        <p:scale>
          <a:sx n="104" d="100"/>
          <a:sy n="104" d="100"/>
        </p:scale>
        <p:origin x="1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56A82-854D-4E11-B950-5399426751A1}" type="datetimeFigureOut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31785-2931-4B55-9361-50B4558FDDA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90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31785-2931-4B55-9361-50B4558FDDA5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4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7876-C094-4808-805F-8D25840B6C64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78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四角形吹き出し 40"/>
          <p:cNvSpPr/>
          <p:nvPr userDrawn="1"/>
        </p:nvSpPr>
        <p:spPr>
          <a:xfrm>
            <a:off x="4625284" y="2119055"/>
            <a:ext cx="4490142" cy="3078612"/>
          </a:xfrm>
          <a:prstGeom prst="wedgeRectCallout">
            <a:avLst>
              <a:gd name="adj1" fmla="val 14840"/>
              <a:gd name="adj2" fmla="val -4952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四角形吹き出し 41"/>
          <p:cNvSpPr/>
          <p:nvPr userDrawn="1"/>
        </p:nvSpPr>
        <p:spPr>
          <a:xfrm>
            <a:off x="58438" y="2130660"/>
            <a:ext cx="4576533" cy="3078612"/>
          </a:xfrm>
          <a:prstGeom prst="wedgeRectCallout">
            <a:avLst>
              <a:gd name="adj1" fmla="val 14840"/>
              <a:gd name="adj2" fmla="val -4952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8BFA-9BE9-4634-B082-DB4E2AE7A5E2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1098420" y="5238118"/>
            <a:ext cx="6908930" cy="1596036"/>
          </a:xfrm>
          <a:prstGeom prst="rect">
            <a:avLst/>
          </a:prstGeom>
          <a:solidFill>
            <a:srgbClr val="CCEC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Strategy for transition to the future image</a:t>
            </a:r>
            <a:endParaRPr kumimoji="1" lang="ja-JP" altLang="en-US" sz="105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5042944" y="5522698"/>
            <a:ext cx="2861009" cy="1270731"/>
          </a:xfrm>
          <a:prstGeom prst="rect">
            <a:avLst/>
          </a:prstGeom>
          <a:solidFill>
            <a:srgbClr val="99FFCC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Solutions</a:t>
            </a:r>
            <a:endParaRPr lang="en-US" altLang="ja-JP" sz="9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1219200" y="5513917"/>
            <a:ext cx="2190651" cy="694247"/>
          </a:xfrm>
          <a:prstGeom prst="rect">
            <a:avLst/>
          </a:prstGeom>
          <a:solidFill>
            <a:srgbClr val="99FF6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External environment</a:t>
            </a:r>
            <a:endParaRPr kumimoji="1" lang="ja-JP" altLang="en-US" sz="11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曲折矢印 9"/>
          <p:cNvSpPr/>
          <p:nvPr userDrawn="1"/>
        </p:nvSpPr>
        <p:spPr>
          <a:xfrm flipV="1">
            <a:off x="80221" y="5237847"/>
            <a:ext cx="1181341" cy="1049593"/>
          </a:xfrm>
          <a:prstGeom prst="bentArrow">
            <a:avLst/>
          </a:prstGeom>
          <a:solidFill>
            <a:srgbClr val="CC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438385" y="5237847"/>
            <a:ext cx="486465" cy="1394116"/>
          </a:xfrm>
          <a:prstGeom prst="rect">
            <a:avLst/>
          </a:prstGeom>
          <a:solidFill>
            <a:schemeClr val="bg2">
              <a:lumMod val="25000"/>
            </a:schemeClr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 anchorCtr="0"/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Past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曲折矢印 11"/>
          <p:cNvSpPr/>
          <p:nvPr userDrawn="1"/>
        </p:nvSpPr>
        <p:spPr>
          <a:xfrm rot="16200000" flipV="1">
            <a:off x="8027727" y="5163353"/>
            <a:ext cx="960132" cy="1201527"/>
          </a:xfrm>
          <a:prstGeom prst="bentArrow">
            <a:avLst/>
          </a:prstGeom>
          <a:solidFill>
            <a:srgbClr val="FF33C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8080599" y="5284028"/>
            <a:ext cx="516802" cy="1415045"/>
          </a:xfrm>
          <a:prstGeom prst="rect">
            <a:avLst/>
          </a:prstGeom>
          <a:solidFill>
            <a:srgbClr val="0000FF"/>
          </a:solidFill>
          <a:ln w="22225"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 anchorCtr="0"/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Future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3449137" y="5517835"/>
            <a:ext cx="1554521" cy="1275594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Resources needed</a:t>
            </a:r>
            <a:endParaRPr lang="en-US" altLang="ja-JP" sz="11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1219200" y="6236739"/>
            <a:ext cx="2187575" cy="556690"/>
          </a:xfrm>
          <a:prstGeom prst="rect">
            <a:avLst/>
          </a:prstGeom>
          <a:solidFill>
            <a:srgbClr val="FF99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1100" b="1" spc="-150" dirty="0" smtClean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Challenges in transition</a:t>
            </a:r>
            <a:endParaRPr kumimoji="1" lang="ja-JP" altLang="en-US" sz="1100" b="1" spc="-15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4658043" y="850823"/>
            <a:ext cx="4457383" cy="928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4712531" y="746402"/>
            <a:ext cx="2526372" cy="348850"/>
          </a:xfrm>
          <a:prstGeom prst="rect">
            <a:avLst/>
          </a:prstGeom>
          <a:solidFill>
            <a:srgbClr val="FF99CC"/>
          </a:solidFill>
          <a:ln w="2222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Direction</a:t>
            </a:r>
            <a:endParaRPr lang="ja-JP" altLang="en-US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18" name="直線矢印コネクタ 17"/>
          <p:cNvCxnSpPr/>
          <p:nvPr userDrawn="1"/>
        </p:nvCxnSpPr>
        <p:spPr>
          <a:xfrm flipV="1">
            <a:off x="4347221" y="1264553"/>
            <a:ext cx="413304" cy="4030"/>
          </a:xfrm>
          <a:prstGeom prst="straightConnector1">
            <a:avLst/>
          </a:prstGeom>
          <a:ln w="476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四角形吹き出し 99"/>
          <p:cNvSpPr/>
          <p:nvPr userDrawn="1"/>
        </p:nvSpPr>
        <p:spPr>
          <a:xfrm>
            <a:off x="7676946" y="2208687"/>
            <a:ext cx="1395648" cy="1964363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algn="ctr">
              <a:spcBef>
                <a:spcPts val="600"/>
              </a:spcBef>
            </a:pPr>
            <a:endParaRPr lang="en-US" altLang="ja-JP" sz="1200" b="1" strike="sngStrike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>
            <a:off x="7674691" y="4213776"/>
            <a:ext cx="1400159" cy="926742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What get in return</a:t>
            </a:r>
            <a:endParaRPr kumimoji="1" lang="ja-JP" altLang="en-US" sz="9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四角形吹き出し 142"/>
          <p:cNvSpPr/>
          <p:nvPr userDrawn="1"/>
        </p:nvSpPr>
        <p:spPr>
          <a:xfrm>
            <a:off x="6173496" y="2209260"/>
            <a:ext cx="1458056" cy="29428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algn="ctr">
              <a:spcBef>
                <a:spcPts val="600"/>
              </a:spcBef>
            </a:pPr>
            <a:endParaRPr lang="en-US" altLang="ja-JP" sz="1200" b="1" strike="sngStrike" spc="-1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4671769" y="2209259"/>
            <a:ext cx="1456253" cy="2942864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23" name="四角形吹き出し 99"/>
          <p:cNvSpPr/>
          <p:nvPr userDrawn="1"/>
        </p:nvSpPr>
        <p:spPr>
          <a:xfrm>
            <a:off x="3108658" y="2216000"/>
            <a:ext cx="1481765" cy="138939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algn="ctr">
              <a:spcBef>
                <a:spcPts val="600"/>
              </a:spcBef>
            </a:pPr>
            <a:endParaRPr lang="en-US" altLang="ja-JP" sz="1200" b="1" strike="sngStrike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>
            <a:off x="3110701" y="3647652"/>
            <a:ext cx="1477678" cy="659738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What got in return</a:t>
            </a:r>
            <a:endParaRPr kumimoji="1" lang="ja-JP" altLang="en-US" sz="9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3102132" y="4465973"/>
            <a:ext cx="1494816" cy="686150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1100" b="1" spc="-15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Challenges</a:t>
            </a:r>
            <a:endParaRPr lang="ja-JP" altLang="en-US" sz="1100" b="1" spc="-15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161785" y="4352498"/>
            <a:ext cx="2592000" cy="799625"/>
          </a:xfrm>
          <a:prstGeom prst="rect">
            <a:avLst/>
          </a:prstGeom>
          <a:solidFill>
            <a:srgbClr val="99FF6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External Environment</a:t>
            </a:r>
            <a:endParaRPr kumimoji="1" lang="ja-JP" altLang="en-US" sz="11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>
            <a:off x="283598" y="1838132"/>
            <a:ext cx="1086682" cy="32743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Major Resources</a:t>
            </a:r>
            <a:endParaRPr kumimoji="1"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>
            <a:off x="1711574" y="1838131"/>
            <a:ext cx="1208646" cy="32743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Value creation mechanism</a:t>
            </a:r>
            <a:endParaRPr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正方形/長方形 28"/>
          <p:cNvSpPr/>
          <p:nvPr userDrawn="1"/>
        </p:nvSpPr>
        <p:spPr>
          <a:xfrm>
            <a:off x="3184488" y="1832786"/>
            <a:ext cx="1330105" cy="338125"/>
          </a:xfrm>
          <a:prstGeom prst="rect">
            <a:avLst/>
          </a:prstGeom>
          <a:solidFill>
            <a:srgbClr val="3333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Output &amp; Outcome(value)</a:t>
            </a:r>
            <a:endParaRPr lang="ja-JP" altLang="en-US" sz="1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0" name="四角形吹き出し 142"/>
          <p:cNvSpPr/>
          <p:nvPr userDrawn="1"/>
        </p:nvSpPr>
        <p:spPr>
          <a:xfrm>
            <a:off x="1583376" y="2218695"/>
            <a:ext cx="1473497" cy="20886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algn="ctr">
              <a:spcBef>
                <a:spcPts val="600"/>
              </a:spcBef>
            </a:pPr>
            <a:endParaRPr lang="en-US" altLang="ja-JP" sz="1200" b="1" strike="sngStrike" spc="-1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104635" y="2218695"/>
            <a:ext cx="1444609" cy="208869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45273" y="849097"/>
            <a:ext cx="4297028" cy="9328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127158" y="744723"/>
            <a:ext cx="2936408" cy="331555"/>
          </a:xfrm>
          <a:prstGeom prst="rect">
            <a:avLst/>
          </a:prstGeom>
          <a:solidFill>
            <a:srgbClr val="FF99CC"/>
          </a:solidFill>
          <a:ln w="2222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Outline of Business</a:t>
            </a:r>
            <a:endParaRPr lang="ja-JP" altLang="en-US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4" name="直線矢印コネクタ 33"/>
          <p:cNvCxnSpPr/>
          <p:nvPr userDrawn="1"/>
        </p:nvCxnSpPr>
        <p:spPr>
          <a:xfrm>
            <a:off x="2839231" y="2001848"/>
            <a:ext cx="448670" cy="0"/>
          </a:xfrm>
          <a:prstGeom prst="straightConnector1">
            <a:avLst/>
          </a:prstGeom>
          <a:ln w="825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 userDrawn="1"/>
        </p:nvSpPr>
        <p:spPr>
          <a:xfrm>
            <a:off x="4856554" y="1838132"/>
            <a:ext cx="1086682" cy="327432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Major Resources</a:t>
            </a:r>
            <a:endParaRPr kumimoji="1"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正方形/長方形 35"/>
          <p:cNvSpPr/>
          <p:nvPr userDrawn="1"/>
        </p:nvSpPr>
        <p:spPr>
          <a:xfrm>
            <a:off x="6285197" y="1838131"/>
            <a:ext cx="1201869" cy="32743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Value creation mechanism</a:t>
            </a:r>
            <a:endParaRPr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7" name="直線矢印コネクタ 36"/>
          <p:cNvCxnSpPr/>
          <p:nvPr userDrawn="1"/>
        </p:nvCxnSpPr>
        <p:spPr>
          <a:xfrm flipV="1">
            <a:off x="5798439" y="1999418"/>
            <a:ext cx="512688" cy="4861"/>
          </a:xfrm>
          <a:prstGeom prst="straightConnector1">
            <a:avLst/>
          </a:prstGeom>
          <a:ln w="82550">
            <a:solidFill>
              <a:schemeClr val="accent5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正方形/長方形 37"/>
          <p:cNvSpPr/>
          <p:nvPr userDrawn="1"/>
        </p:nvSpPr>
        <p:spPr>
          <a:xfrm>
            <a:off x="7709718" y="1832786"/>
            <a:ext cx="1330105" cy="338125"/>
          </a:xfrm>
          <a:prstGeom prst="rect">
            <a:avLst/>
          </a:prstGeom>
          <a:solidFill>
            <a:srgbClr val="3333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1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Output &amp; Outcome(value)</a:t>
            </a:r>
            <a:endParaRPr lang="ja-JP" altLang="en-US" sz="1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9" name="直線矢印コネクタ 38"/>
          <p:cNvCxnSpPr/>
          <p:nvPr userDrawn="1"/>
        </p:nvCxnSpPr>
        <p:spPr>
          <a:xfrm>
            <a:off x="7348150" y="2001848"/>
            <a:ext cx="448670" cy="0"/>
          </a:xfrm>
          <a:prstGeom prst="straightConnector1">
            <a:avLst/>
          </a:prstGeom>
          <a:ln w="82550">
            <a:solidFill>
              <a:schemeClr val="accent5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endCxn id="28" idx="1"/>
          </p:cNvCxnSpPr>
          <p:nvPr userDrawn="1"/>
        </p:nvCxnSpPr>
        <p:spPr>
          <a:xfrm>
            <a:off x="1246514" y="2001848"/>
            <a:ext cx="465060" cy="0"/>
          </a:xfrm>
          <a:prstGeom prst="straightConnector1">
            <a:avLst/>
          </a:prstGeom>
          <a:ln w="825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99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FE70B-1254-4B53-B236-5DDC421E59A2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7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2CAD3-D793-45BF-9F5B-3D6394BE4389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82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541" y="123827"/>
            <a:ext cx="6583759" cy="485774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524C5-FF95-4372-8304-32BC89FD4082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02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DAEC-DF43-4328-9107-B4E7D1A7D4D5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79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B2D4-B44F-4753-B77A-6140A2FE4C6C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865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01DA-3FEB-441B-AF41-209BD96A026C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443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3EDD6-E5F1-46AC-BA96-5453B6433073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67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F446-BDA6-40C1-BC80-D2AF85299041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030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549AE-2069-421C-816D-E14FCBA08D2E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28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33350" y="126206"/>
            <a:ext cx="6674801" cy="477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60F0F-15EC-465E-8F45-C9FC2809F360}" type="datetime1">
              <a:rPr kumimoji="1" lang="ja-JP" altLang="en-US" smtClean="0"/>
              <a:pPr/>
              <a:t>2019/4/16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8ABC-9B3A-494A-9894-3B3B791ACBB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0" y="628659"/>
            <a:ext cx="9144000" cy="0"/>
          </a:xfrm>
          <a:prstGeom prst="lin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 userDrawn="1"/>
        </p:nvCxnSpPr>
        <p:spPr>
          <a:xfrm>
            <a:off x="0" y="692159"/>
            <a:ext cx="9144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24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正方形/長方形 110"/>
          <p:cNvSpPr/>
          <p:nvPr/>
        </p:nvSpPr>
        <p:spPr>
          <a:xfrm>
            <a:off x="5130800" y="5757264"/>
            <a:ext cx="2702980" cy="95543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8900" indent="-88900"/>
            <a:r>
              <a:rPr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How </a:t>
            </a:r>
            <a:r>
              <a:rPr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to </a:t>
            </a:r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acquire </a:t>
            </a:r>
            <a:r>
              <a:rPr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necessary </a:t>
            </a:r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resources</a:t>
            </a:r>
          </a:p>
          <a:p>
            <a:pPr marL="88900" indent="-88900"/>
            <a:r>
              <a:rPr lang="ja-JP" altLang="en-US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How </a:t>
            </a:r>
            <a:r>
              <a:rPr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to </a:t>
            </a:r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transfer the business model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4" name="正方形/長方形 113"/>
          <p:cNvSpPr/>
          <p:nvPr/>
        </p:nvSpPr>
        <p:spPr>
          <a:xfrm>
            <a:off x="1261562" y="5719911"/>
            <a:ext cx="1144965" cy="2214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Opportunities</a:t>
            </a:r>
          </a:p>
          <a:p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5" name="正方形/長方形 114"/>
          <p:cNvSpPr/>
          <p:nvPr/>
        </p:nvSpPr>
        <p:spPr>
          <a:xfrm>
            <a:off x="2400797" y="5719912"/>
            <a:ext cx="940472" cy="22143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Risks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1" name="正方形/長方形 120"/>
          <p:cNvSpPr/>
          <p:nvPr/>
        </p:nvSpPr>
        <p:spPr>
          <a:xfrm>
            <a:off x="3507187" y="5719911"/>
            <a:ext cx="1387103" cy="101818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2" name="正方形/長方形 121"/>
          <p:cNvSpPr/>
          <p:nvPr/>
        </p:nvSpPr>
        <p:spPr>
          <a:xfrm>
            <a:off x="3580345" y="6427194"/>
            <a:ext cx="1261929" cy="2524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IPs</a:t>
            </a:r>
          </a:p>
        </p:txBody>
      </p:sp>
      <p:sp>
        <p:nvSpPr>
          <p:cNvPr id="124" name="正方形/長方形 123"/>
          <p:cNvSpPr/>
          <p:nvPr/>
        </p:nvSpPr>
        <p:spPr>
          <a:xfrm>
            <a:off x="1261562" y="6430788"/>
            <a:ext cx="2078538" cy="3073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7" name="正方形/長方形 126"/>
          <p:cNvSpPr/>
          <p:nvPr/>
        </p:nvSpPr>
        <p:spPr>
          <a:xfrm>
            <a:off x="4751372" y="1073719"/>
            <a:ext cx="4188832" cy="61836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Vision, direction, new goals, KPIs </a:t>
            </a:r>
            <a:r>
              <a:rPr lang="en-US" altLang="ja-JP" sz="9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etc.</a:t>
            </a:r>
          </a:p>
        </p:txBody>
      </p:sp>
      <p:sp>
        <p:nvSpPr>
          <p:cNvPr id="132" name="正方形/長方形 131"/>
          <p:cNvSpPr/>
          <p:nvPr/>
        </p:nvSpPr>
        <p:spPr>
          <a:xfrm>
            <a:off x="1261562" y="5941346"/>
            <a:ext cx="2079513" cy="22735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Market forecast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3" name="タイトル 1"/>
          <p:cNvSpPr txBox="1">
            <a:spLocks/>
          </p:cNvSpPr>
          <p:nvPr/>
        </p:nvSpPr>
        <p:spPr>
          <a:xfrm>
            <a:off x="26685" y="109085"/>
            <a:ext cx="6620857" cy="4770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000" dirty="0" smtClean="0"/>
              <a:t>Corporation Management Design Sheet</a:t>
            </a:r>
            <a:endParaRPr lang="ja-JP" altLang="en-US" sz="3000" dirty="0">
              <a:ea typeface="+mn-ea"/>
            </a:endParaRPr>
          </a:p>
        </p:txBody>
      </p:sp>
      <p:sp>
        <p:nvSpPr>
          <p:cNvPr id="138" name="正方形/長方形 137"/>
          <p:cNvSpPr/>
          <p:nvPr/>
        </p:nvSpPr>
        <p:spPr>
          <a:xfrm>
            <a:off x="7728437" y="4398685"/>
            <a:ext cx="1285543" cy="65124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7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1" name="正方形/長方形 150"/>
          <p:cNvSpPr/>
          <p:nvPr/>
        </p:nvSpPr>
        <p:spPr>
          <a:xfrm>
            <a:off x="4718157" y="2273192"/>
            <a:ext cx="1336884" cy="186650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Internal resources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2" name="正方形/長方形 151"/>
          <p:cNvSpPr/>
          <p:nvPr/>
        </p:nvSpPr>
        <p:spPr>
          <a:xfrm>
            <a:off x="4730467" y="4180425"/>
            <a:ext cx="1338857" cy="89714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External resources</a:t>
            </a:r>
          </a:p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(from who)</a:t>
            </a:r>
          </a:p>
        </p:txBody>
      </p:sp>
      <p:sp>
        <p:nvSpPr>
          <p:cNvPr id="153" name="正方形/長方形 152"/>
          <p:cNvSpPr/>
          <p:nvPr/>
        </p:nvSpPr>
        <p:spPr>
          <a:xfrm>
            <a:off x="4777569" y="3497842"/>
            <a:ext cx="1244653" cy="58771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IPs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4776608" y="4762745"/>
            <a:ext cx="1246575" cy="232606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IPs</a:t>
            </a:r>
          </a:p>
        </p:txBody>
      </p:sp>
      <p:sp>
        <p:nvSpPr>
          <p:cNvPr id="190" name="正方形/長方形 189"/>
          <p:cNvSpPr/>
          <p:nvPr/>
        </p:nvSpPr>
        <p:spPr>
          <a:xfrm>
            <a:off x="3169399" y="3821442"/>
            <a:ext cx="1360283" cy="42127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7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3" name="正方形/長方形 162"/>
          <p:cNvSpPr/>
          <p:nvPr/>
        </p:nvSpPr>
        <p:spPr>
          <a:xfrm>
            <a:off x="3161661" y="4643344"/>
            <a:ext cx="1375758" cy="44953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7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5" name="正方形/長方形 164"/>
          <p:cNvSpPr/>
          <p:nvPr/>
        </p:nvSpPr>
        <p:spPr>
          <a:xfrm>
            <a:off x="229654" y="4544571"/>
            <a:ext cx="1235967" cy="2948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Positive</a:t>
            </a:r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9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6" name="正方形/長方形 165"/>
          <p:cNvSpPr/>
          <p:nvPr/>
        </p:nvSpPr>
        <p:spPr>
          <a:xfrm>
            <a:off x="231596" y="4839418"/>
            <a:ext cx="2467946" cy="25346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Market situation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3" name="正方形/長方形 182"/>
          <p:cNvSpPr/>
          <p:nvPr/>
        </p:nvSpPr>
        <p:spPr>
          <a:xfrm>
            <a:off x="161287" y="2273455"/>
            <a:ext cx="1331304" cy="1315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Internal resources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1" name="正方形/長方形 180"/>
          <p:cNvSpPr/>
          <p:nvPr/>
        </p:nvSpPr>
        <p:spPr>
          <a:xfrm>
            <a:off x="153190" y="3626461"/>
            <a:ext cx="1347499" cy="62200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External resources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(from who)</a:t>
            </a:r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8" name="正方形/長方形 177"/>
          <p:cNvSpPr/>
          <p:nvPr/>
        </p:nvSpPr>
        <p:spPr>
          <a:xfrm>
            <a:off x="198061" y="3163793"/>
            <a:ext cx="1257757" cy="394951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IPs</a:t>
            </a:r>
          </a:p>
        </p:txBody>
      </p:sp>
      <p:sp>
        <p:nvSpPr>
          <p:cNvPr id="179" name="正方形/長方形 178"/>
          <p:cNvSpPr/>
          <p:nvPr/>
        </p:nvSpPr>
        <p:spPr>
          <a:xfrm>
            <a:off x="198061" y="4042090"/>
            <a:ext cx="1257756" cy="16602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IPs</a:t>
            </a:r>
          </a:p>
        </p:txBody>
      </p:sp>
      <p:sp>
        <p:nvSpPr>
          <p:cNvPr id="174" name="正方形/長方形 173"/>
          <p:cNvSpPr/>
          <p:nvPr/>
        </p:nvSpPr>
        <p:spPr>
          <a:xfrm>
            <a:off x="1461633" y="4544571"/>
            <a:ext cx="1235967" cy="2948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Negative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8" name="正方形/長方形 97"/>
          <p:cNvSpPr/>
          <p:nvPr/>
        </p:nvSpPr>
        <p:spPr>
          <a:xfrm>
            <a:off x="164602" y="1073423"/>
            <a:ext cx="4023113" cy="66218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Overview of business, concept</a:t>
            </a:r>
            <a:r>
              <a:rPr lang="en-US" altLang="ja-JP" sz="9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, social </a:t>
            </a:r>
            <a:r>
              <a:rPr lang="en-US" altLang="ja-JP" sz="9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impact predicted, goals, corporate culture, KPIs </a:t>
            </a:r>
            <a:r>
              <a:rPr lang="en-US" altLang="ja-JP" sz="9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etc.</a:t>
            </a:r>
          </a:p>
        </p:txBody>
      </p:sp>
      <p:cxnSp>
        <p:nvCxnSpPr>
          <p:cNvPr id="90" name="直線矢印コネクタ 89"/>
          <p:cNvCxnSpPr/>
          <p:nvPr/>
        </p:nvCxnSpPr>
        <p:spPr>
          <a:xfrm>
            <a:off x="2839231" y="2001848"/>
            <a:ext cx="448670" cy="0"/>
          </a:xfrm>
          <a:prstGeom prst="straightConnector1">
            <a:avLst/>
          </a:prstGeom>
          <a:ln w="825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正方形/長方形 214"/>
          <p:cNvSpPr/>
          <p:nvPr/>
        </p:nvSpPr>
        <p:spPr>
          <a:xfrm>
            <a:off x="7728437" y="2288117"/>
            <a:ext cx="1292666" cy="183507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ts val="1200"/>
              </a:lnSpc>
            </a:pPr>
            <a:r>
              <a:rPr lang="en-US" altLang="ja-JP" sz="800" kern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To whom?</a:t>
            </a:r>
          </a:p>
          <a:p>
            <a:pPr>
              <a:lnSpc>
                <a:spcPts val="1200"/>
              </a:lnSpc>
            </a:pPr>
            <a:endParaRPr lang="en-US" altLang="ja-JP" sz="800" kern="10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800" kern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800" kern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What?</a:t>
            </a:r>
          </a:p>
        </p:txBody>
      </p:sp>
      <p:sp>
        <p:nvSpPr>
          <p:cNvPr id="218" name="正方形/長方形 217"/>
          <p:cNvSpPr/>
          <p:nvPr/>
        </p:nvSpPr>
        <p:spPr>
          <a:xfrm>
            <a:off x="1626704" y="2265687"/>
            <a:ext cx="1386841" cy="19968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How you use resources to create value? </a:t>
            </a: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In collaboration with whom?</a:t>
            </a: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Access to external resources?</a:t>
            </a: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7" name="正方形/長方形 216"/>
          <p:cNvSpPr/>
          <p:nvPr/>
        </p:nvSpPr>
        <p:spPr>
          <a:xfrm>
            <a:off x="3159769" y="2277211"/>
            <a:ext cx="1379543" cy="127490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ts val="1200"/>
              </a:lnSpc>
            </a:pPr>
            <a:r>
              <a:rPr lang="en-US" altLang="ja-JP" sz="800" kern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To whom?</a:t>
            </a:r>
          </a:p>
          <a:p>
            <a:pPr>
              <a:lnSpc>
                <a:spcPts val="1200"/>
              </a:lnSpc>
            </a:pPr>
            <a:endParaRPr lang="en-US" altLang="ja-JP" sz="800" kern="10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800" kern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800" kern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What?</a:t>
            </a:r>
          </a:p>
        </p:txBody>
      </p:sp>
      <p:sp>
        <p:nvSpPr>
          <p:cNvPr id="219" name="正方形/長方形 218"/>
          <p:cNvSpPr/>
          <p:nvPr/>
        </p:nvSpPr>
        <p:spPr>
          <a:xfrm>
            <a:off x="1691246" y="3894510"/>
            <a:ext cx="1257756" cy="313602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Role of IPs</a:t>
            </a:r>
          </a:p>
        </p:txBody>
      </p:sp>
      <p:sp>
        <p:nvSpPr>
          <p:cNvPr id="220" name="正方形/長方形 219"/>
          <p:cNvSpPr/>
          <p:nvPr/>
        </p:nvSpPr>
        <p:spPr>
          <a:xfrm>
            <a:off x="6209104" y="2281397"/>
            <a:ext cx="1386841" cy="279616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How you will create values using resources? </a:t>
            </a: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In collaboration with whom?</a:t>
            </a:r>
          </a:p>
          <a:p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Access to external resources?</a:t>
            </a: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1" name="正方形/長方形 220"/>
          <p:cNvSpPr/>
          <p:nvPr/>
        </p:nvSpPr>
        <p:spPr>
          <a:xfrm>
            <a:off x="6270581" y="4569762"/>
            <a:ext cx="1263887" cy="432087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Role of IPs</a:t>
            </a:r>
          </a:p>
        </p:txBody>
      </p:sp>
    </p:spTree>
    <p:extLst>
      <p:ext uri="{BB962C8B-B14F-4D97-AF65-F5344CB8AC3E}">
        <p14:creationId xmlns:p14="http://schemas.microsoft.com/office/powerpoint/2010/main" val="243749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 b="1" dirty="0" smtClean="0"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kumimoji="1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</Words>
  <Application>Microsoft Office PowerPoint</Application>
  <PresentationFormat>画面に合わせる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2019-02-07T08:15:16Z</dcterms:created>
  <dcterms:modified xsi:type="dcterms:W3CDTF">2019-04-16T07:14:52Z</dcterms:modified>
</cp:coreProperties>
</file>